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1"/>
  </p:handoutMasterIdLst>
  <p:sldIdLst>
    <p:sldId id="256" r:id="rId2"/>
    <p:sldId id="277" r:id="rId3"/>
    <p:sldId id="278" r:id="rId4"/>
    <p:sldId id="258" r:id="rId5"/>
    <p:sldId id="280" r:id="rId6"/>
    <p:sldId id="283" r:id="rId7"/>
    <p:sldId id="281" r:id="rId8"/>
    <p:sldId id="282" r:id="rId9"/>
    <p:sldId id="284" r:id="rId10"/>
    <p:sldId id="259" r:id="rId11"/>
    <p:sldId id="260" r:id="rId12"/>
    <p:sldId id="261" r:id="rId13"/>
    <p:sldId id="262" r:id="rId14"/>
    <p:sldId id="263" r:id="rId15"/>
    <p:sldId id="264" r:id="rId16"/>
    <p:sldId id="285" r:id="rId17"/>
    <p:sldId id="266" r:id="rId18"/>
    <p:sldId id="268" r:id="rId19"/>
    <p:sldId id="267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6" r:id="rId28"/>
    <p:sldId id="276" r:id="rId29"/>
    <p:sldId id="2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220B1-033E-4F6D-9DA9-C61834DD4A2C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31EDF-71E0-40C1-B6E3-F6307DB9E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40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E0FE709-D643-4883-A9B0-233FE70467B7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5FA92D-5C95-40D9-813B-3E9620A860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Comprehensive Test of Phonological Processing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6600" dirty="0" smtClean="0"/>
              <a:t>CTOPP, 2</a:t>
            </a:r>
            <a:r>
              <a:rPr lang="en-US" sz="6600" baseline="30000" dirty="0" smtClean="0"/>
              <a:t>nd</a:t>
            </a:r>
            <a:r>
              <a:rPr lang="en-US" sz="6600" dirty="0" smtClean="0"/>
              <a:t> Edition</a:t>
            </a:r>
            <a:endParaRPr lang="en-US" sz="6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635618"/>
            <a:ext cx="1454918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04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Elision (EL)-repeat a word and then say word after dropping a sound  *</a:t>
            </a:r>
          </a:p>
          <a:p>
            <a:r>
              <a:rPr lang="en-US" dirty="0" smtClean="0"/>
              <a:t>Blending Words (BW)-combine sounds to form words  *</a:t>
            </a:r>
          </a:p>
          <a:p>
            <a:r>
              <a:rPr lang="en-US" dirty="0" smtClean="0"/>
              <a:t>Sound Matching (SM)-match sounds to picture with same beginning or ending sound  *</a:t>
            </a:r>
          </a:p>
          <a:p>
            <a:r>
              <a:rPr lang="en-US" dirty="0" smtClean="0"/>
              <a:t>Phoneme Isolation (PI)-identify target sounds in words</a:t>
            </a:r>
          </a:p>
          <a:p>
            <a:r>
              <a:rPr lang="en-US" dirty="0" smtClean="0"/>
              <a:t>Memory for Digits (MD)-repeat a series of numbers from 2 to 8 digits  *</a:t>
            </a:r>
          </a:p>
          <a:p>
            <a:r>
              <a:rPr lang="en-US" dirty="0" err="1" smtClean="0"/>
              <a:t>Nonword</a:t>
            </a:r>
            <a:r>
              <a:rPr lang="en-US" dirty="0" smtClean="0"/>
              <a:t> Repetition (NR)-repeat </a:t>
            </a:r>
            <a:r>
              <a:rPr lang="en-US" dirty="0" err="1" smtClean="0"/>
              <a:t>nonwords</a:t>
            </a:r>
            <a:r>
              <a:rPr lang="en-US" dirty="0" smtClean="0"/>
              <a:t> that range in length from 3 to 15 sounds  *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50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Subtests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96200" cy="4846320"/>
          </a:xfrm>
        </p:spPr>
        <p:txBody>
          <a:bodyPr/>
          <a:lstStyle/>
          <a:p>
            <a:r>
              <a:rPr lang="en-US" dirty="0" smtClean="0"/>
              <a:t>Rapid Color Naming (RC)-speed at naming the colors of a series of blocks printed on 2 pages *</a:t>
            </a:r>
          </a:p>
          <a:p>
            <a:r>
              <a:rPr lang="en-US" dirty="0" smtClean="0"/>
              <a:t>Rapid Object Naming (RO)-speed at naming a series of objects on two pages *</a:t>
            </a:r>
          </a:p>
          <a:p>
            <a:r>
              <a:rPr lang="en-US" dirty="0" smtClean="0"/>
              <a:t>Rapid Digit Naming (RD)-speed at naming numbers on two pages *</a:t>
            </a:r>
          </a:p>
          <a:p>
            <a:r>
              <a:rPr lang="en-US" dirty="0" smtClean="0"/>
              <a:t>Rapid Letter Naming (RL)-speed at naming letters on two pages *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382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Subtests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Blending </a:t>
            </a:r>
            <a:r>
              <a:rPr lang="en-US" dirty="0" err="1" smtClean="0"/>
              <a:t>Nonwords</a:t>
            </a:r>
            <a:r>
              <a:rPr lang="en-US" dirty="0" smtClean="0"/>
              <a:t> (BN)-ability to combine speech sounds to make </a:t>
            </a:r>
            <a:r>
              <a:rPr lang="en-US" dirty="0" err="1" smtClean="0"/>
              <a:t>nonwords</a:t>
            </a:r>
            <a:endParaRPr lang="en-US" dirty="0" smtClean="0"/>
          </a:p>
          <a:p>
            <a:r>
              <a:rPr lang="en-US" dirty="0" smtClean="0"/>
              <a:t>Segmenting </a:t>
            </a:r>
            <a:r>
              <a:rPr lang="en-US" dirty="0" err="1" smtClean="0"/>
              <a:t>Nonwords</a:t>
            </a:r>
            <a:r>
              <a:rPr lang="en-US" dirty="0" smtClean="0"/>
              <a:t> (SN)-ability to say separate phonemes that make up a </a:t>
            </a:r>
            <a:r>
              <a:rPr lang="en-US" dirty="0" err="1" smtClean="0"/>
              <a:t>nonword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911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Phonological Awareness Composite Score (PACS)</a:t>
            </a:r>
          </a:p>
          <a:p>
            <a:r>
              <a:rPr lang="en-US" dirty="0" smtClean="0"/>
              <a:t>Phonological Memory Composite Score (PMCS)</a:t>
            </a:r>
          </a:p>
          <a:p>
            <a:r>
              <a:rPr lang="en-US" dirty="0" smtClean="0"/>
              <a:t>Rapid Symbolic Naming Composite Score (RNCS)</a:t>
            </a:r>
          </a:p>
          <a:p>
            <a:r>
              <a:rPr lang="en-US" dirty="0"/>
              <a:t>Rapid </a:t>
            </a:r>
            <a:r>
              <a:rPr lang="en-US" dirty="0" smtClean="0"/>
              <a:t>Non-Symbolic </a:t>
            </a:r>
            <a:r>
              <a:rPr lang="en-US" dirty="0"/>
              <a:t>Naming Composite Score (</a:t>
            </a:r>
            <a:r>
              <a:rPr lang="en-US" dirty="0" smtClean="0"/>
              <a:t>RNNCS</a:t>
            </a:r>
            <a:r>
              <a:rPr lang="en-US" dirty="0"/>
              <a:t>)</a:t>
            </a:r>
          </a:p>
          <a:p>
            <a:r>
              <a:rPr lang="en-US" dirty="0" smtClean="0"/>
              <a:t>Alternate Phonological Awareness Composite Score (APACS)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2117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the CTOPP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individuals who are significantly below peers in phonological abilities</a:t>
            </a:r>
          </a:p>
          <a:p>
            <a:r>
              <a:rPr lang="en-US" dirty="0" smtClean="0"/>
              <a:t>Determine strengths and weaknesses among developed phonological processes</a:t>
            </a:r>
          </a:p>
          <a:p>
            <a:r>
              <a:rPr lang="en-US" dirty="0" smtClean="0"/>
              <a:t>Document an individuals’ progress in phonological processing as a result of interventions</a:t>
            </a:r>
          </a:p>
          <a:p>
            <a:r>
              <a:rPr lang="en-US" dirty="0" smtClean="0"/>
              <a:t>Serve as a measurement device in research investigating phonological processing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9045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Examiner Qualification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training in assessment with basic understanding of test administration, scoring and interpretation</a:t>
            </a:r>
          </a:p>
          <a:p>
            <a:r>
              <a:rPr lang="en-US" dirty="0" smtClean="0"/>
              <a:t>Specific training in reading evaluation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  <p:pic>
        <p:nvPicPr>
          <p:cNvPr id="2050" name="Picture 2" descr="C:\Documents and Settings\kmatson\Local Settings\Temporary Internet Files\Content.IE5\JREZPGFN\MC9000886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25385"/>
            <a:ext cx="2889199" cy="2265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104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Entire core battery takes about 30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032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Administration “Rules”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Study manual carefully</a:t>
            </a:r>
          </a:p>
          <a:p>
            <a:r>
              <a:rPr lang="en-US" dirty="0" smtClean="0"/>
              <a:t>Practice giving and scoring test.</a:t>
            </a:r>
          </a:p>
          <a:p>
            <a:r>
              <a:rPr lang="en-US" dirty="0" smtClean="0"/>
              <a:t>Be familiar with CD and player</a:t>
            </a:r>
          </a:p>
          <a:p>
            <a:r>
              <a:rPr lang="en-US" dirty="0" smtClean="0"/>
              <a:t>Offer praise and encouragement to students</a:t>
            </a:r>
          </a:p>
          <a:p>
            <a:r>
              <a:rPr lang="en-US" dirty="0" smtClean="0"/>
              <a:t>Administer subtests in order</a:t>
            </a:r>
          </a:p>
          <a:p>
            <a:r>
              <a:rPr lang="en-US" dirty="0" smtClean="0"/>
              <a:t>Should be completed in one testing session but may use more if needed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608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CTOPP 2 Manual</a:t>
            </a:r>
          </a:p>
          <a:p>
            <a:r>
              <a:rPr lang="en-US" dirty="0" smtClean="0"/>
              <a:t>CTOPP 2Picture Book</a:t>
            </a:r>
          </a:p>
          <a:p>
            <a:r>
              <a:rPr lang="en-US" dirty="0" smtClean="0"/>
              <a:t>Record Booklet (correct form for age)</a:t>
            </a:r>
          </a:p>
          <a:p>
            <a:r>
              <a:rPr lang="en-US" dirty="0" smtClean="0"/>
              <a:t>2 sharpened pencils</a:t>
            </a:r>
          </a:p>
          <a:p>
            <a:r>
              <a:rPr lang="en-US" dirty="0" smtClean="0"/>
              <a:t>Stopwatch</a:t>
            </a:r>
          </a:p>
          <a:p>
            <a:r>
              <a:rPr lang="en-US" dirty="0" smtClean="0"/>
              <a:t>CD player and CD</a:t>
            </a:r>
          </a:p>
          <a:p>
            <a:r>
              <a:rPr lang="en-US" dirty="0" smtClean="0"/>
              <a:t>Blank paper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  <p:pic>
        <p:nvPicPr>
          <p:cNvPr id="1026" name="Picture 2" descr="C:\Documents and Settings\kmatson\Local Settings\Temporary Internet Files\Content.IE5\POCKDLEN\MC90038402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75861"/>
            <a:ext cx="1630375" cy="189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1409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Practice Items: each subtest contains practice items to give examinee chance to become familiar with task</a:t>
            </a:r>
          </a:p>
          <a:p>
            <a:r>
              <a:rPr lang="en-US" dirty="0" smtClean="0"/>
              <a:t>Feedback-all subtests require examiner feedback during practice items and many allow feedback during test administration</a:t>
            </a:r>
          </a:p>
          <a:p>
            <a:r>
              <a:rPr lang="en-US" dirty="0" smtClean="0"/>
              <a:t>Prompting-all timed subtests require prompting if examinee hesitates for more than 2 seconds </a:t>
            </a:r>
          </a:p>
          <a:p>
            <a:r>
              <a:rPr lang="en-US" dirty="0" smtClean="0"/>
              <a:t>Discontinuation of Testing-Unable to complete first three items or when ceiling is reached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400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Subtests</a:t>
            </a:r>
          </a:p>
          <a:p>
            <a:r>
              <a:rPr lang="en-US" dirty="0" smtClean="0"/>
              <a:t>Test Administration</a:t>
            </a:r>
          </a:p>
          <a:p>
            <a:r>
              <a:rPr lang="en-US" dirty="0" smtClean="0"/>
              <a:t>Scoring</a:t>
            </a:r>
          </a:p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  <p:pic>
        <p:nvPicPr>
          <p:cNvPr id="4098" name="Picture 2" descr="http://downloads.clipart.com/21599598.gif?t=1304088006&amp;h=c3c5f915a43ba0ebd2aa9f7f12465ce9&amp;u=wizardspa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940" y="1905000"/>
            <a:ext cx="4438650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1178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Entry Points/Ceilings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 subtest begins with the first item</a:t>
            </a:r>
          </a:p>
          <a:p>
            <a:r>
              <a:rPr lang="en-US" dirty="0" smtClean="0"/>
              <a:t>For untimed subtests, discontinue testing is examinee is unable to answer any of the  first three items (do not record score)</a:t>
            </a:r>
          </a:p>
          <a:p>
            <a:r>
              <a:rPr lang="en-US" dirty="0" smtClean="0"/>
              <a:t>Non-timed ceilings are set at three items missed in a row</a:t>
            </a:r>
          </a:p>
          <a:p>
            <a:r>
              <a:rPr lang="en-US" dirty="0" smtClean="0"/>
              <a:t>Rapid Naming subtests are timed and score is determined by amount of time required to complete the task (discontinued if examinee names more than 4 items incorrectly, then no score is given)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009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Administration/Scoring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on p19 of the manual all administering and scoring information is explained as well as in examiner booklet</a:t>
            </a:r>
          </a:p>
          <a:p>
            <a:r>
              <a:rPr lang="en-US" dirty="0" smtClean="0"/>
              <a:t>Passages in red(manual) or red/blue (protocol) need to be read aloud to examinee as written</a:t>
            </a:r>
          </a:p>
          <a:p>
            <a:r>
              <a:rPr lang="en-US" dirty="0" smtClean="0"/>
              <a:t>Scoring information is listed at the end of each subtest </a:t>
            </a:r>
            <a:r>
              <a:rPr lang="en-US" dirty="0" smtClean="0"/>
              <a:t>description</a:t>
            </a:r>
          </a:p>
          <a:p>
            <a:r>
              <a:rPr lang="en-US" dirty="0" smtClean="0"/>
              <a:t>Note there are two Examiner Record Booklets (one for 4-6 year olds and one for 7-24 year olds)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4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Interpreting the CTOPP 2 Results</a:t>
            </a:r>
            <a:br>
              <a:rPr lang="en-US" sz="3200" dirty="0" smtClean="0"/>
            </a:br>
            <a:r>
              <a:rPr lang="en-US" sz="3200" dirty="0" smtClean="0"/>
              <a:t>Subtest Scores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Complete the Profile/Examiner Record Booklet</a:t>
            </a:r>
          </a:p>
          <a:p>
            <a:r>
              <a:rPr lang="en-US" dirty="0" smtClean="0"/>
              <a:t>Identifying Information:  exact age</a:t>
            </a:r>
          </a:p>
          <a:p>
            <a:r>
              <a:rPr lang="en-US" dirty="0" smtClean="0"/>
              <a:t>Record Scores: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On left side record Raw Scores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Find </a:t>
            </a:r>
            <a:r>
              <a:rPr lang="en-US" dirty="0"/>
              <a:t>a</a:t>
            </a:r>
            <a:r>
              <a:rPr lang="en-US" dirty="0" smtClean="0"/>
              <a:t>ge equivalent/grade equivalent:  </a:t>
            </a:r>
            <a:r>
              <a:rPr lang="en-US" sz="1400" dirty="0" smtClean="0"/>
              <a:t>Table </a:t>
            </a:r>
            <a:r>
              <a:rPr lang="en-US" sz="1400" dirty="0"/>
              <a:t>A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dirty="0" smtClean="0"/>
              <a:t>Find Percentiles and </a:t>
            </a:r>
            <a:r>
              <a:rPr lang="en-US" dirty="0" smtClean="0"/>
              <a:t>Scaled Scores</a:t>
            </a:r>
            <a:r>
              <a:rPr lang="en-US" dirty="0" smtClean="0"/>
              <a:t>:  </a:t>
            </a:r>
            <a:r>
              <a:rPr lang="en-US" sz="1400" dirty="0" smtClean="0"/>
              <a:t>Table </a:t>
            </a:r>
            <a:r>
              <a:rPr lang="en-US" sz="1400" dirty="0"/>
              <a:t>B</a:t>
            </a:r>
            <a:endParaRPr lang="en-US" sz="1400" dirty="0" smtClean="0"/>
          </a:p>
          <a:p>
            <a:r>
              <a:rPr lang="en-US" dirty="0" smtClean="0"/>
              <a:t>Subtest standard scores are based on a mean of 10 and standard deviation of 3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8994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Standard Scores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reliable scores</a:t>
            </a:r>
          </a:p>
          <a:p>
            <a:r>
              <a:rPr lang="en-US" dirty="0" smtClean="0"/>
              <a:t>Add the subtest standard scores and convert the sum to a composite score using     Appendix </a:t>
            </a:r>
            <a:r>
              <a:rPr lang="en-US" dirty="0" smtClean="0"/>
              <a:t>C</a:t>
            </a:r>
          </a:p>
          <a:p>
            <a:r>
              <a:rPr lang="en-US" dirty="0" smtClean="0"/>
              <a:t>Note that the Phonological Awareness composite has three subtest scores while Phonological Memory and Rapid Symbol Naming and Rapid Non-Symbolic Naming have two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904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Phonological Awareness Composite Score (PACS)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-6 </a:t>
            </a:r>
            <a:r>
              <a:rPr lang="en-US" dirty="0" smtClean="0"/>
              <a:t>year olds:  three subtests:  Elision, Blending Words, and Sound Matching</a:t>
            </a:r>
          </a:p>
          <a:p>
            <a:r>
              <a:rPr lang="en-US" dirty="0"/>
              <a:t>7</a:t>
            </a:r>
            <a:r>
              <a:rPr lang="en-US" dirty="0" smtClean="0"/>
              <a:t>-24 </a:t>
            </a:r>
            <a:r>
              <a:rPr lang="en-US" dirty="0" smtClean="0"/>
              <a:t>year olds: </a:t>
            </a:r>
            <a:r>
              <a:rPr lang="en-US" dirty="0" smtClean="0"/>
              <a:t>three</a:t>
            </a:r>
            <a:r>
              <a:rPr lang="en-US" dirty="0" smtClean="0"/>
              <a:t> </a:t>
            </a:r>
            <a:r>
              <a:rPr lang="en-US" dirty="0" smtClean="0"/>
              <a:t>subtests: </a:t>
            </a:r>
            <a:r>
              <a:rPr lang="en-US" dirty="0" smtClean="0"/>
              <a:t>Elision,  </a:t>
            </a:r>
            <a:r>
              <a:rPr lang="en-US" dirty="0" smtClean="0"/>
              <a:t>Blending </a:t>
            </a:r>
            <a:r>
              <a:rPr lang="en-US" dirty="0" smtClean="0"/>
              <a:t>Words and Phoneme Isolation</a:t>
            </a:r>
            <a:endParaRPr lang="en-US" dirty="0" smtClean="0"/>
          </a:p>
          <a:p>
            <a:r>
              <a:rPr lang="en-US" dirty="0" smtClean="0"/>
              <a:t>PACS measures an individual’s phonological awareness of and access to the phonological structure of oral language</a:t>
            </a:r>
          </a:p>
          <a:p>
            <a:r>
              <a:rPr lang="en-US" dirty="0" smtClean="0"/>
              <a:t>Poor phonological awareness is associated with poor reading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849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Phonological Memory Composite (PMCS)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subtests: Memory for Digits, </a:t>
            </a:r>
            <a:r>
              <a:rPr lang="en-US" dirty="0" err="1" smtClean="0"/>
              <a:t>Nonword</a:t>
            </a:r>
            <a:r>
              <a:rPr lang="en-US" dirty="0" smtClean="0"/>
              <a:t> Repetition</a:t>
            </a:r>
          </a:p>
          <a:p>
            <a:r>
              <a:rPr lang="en-US" dirty="0" smtClean="0"/>
              <a:t>Tests the ability to code information phonologically for temporary storage in working memory</a:t>
            </a:r>
          </a:p>
          <a:p>
            <a:r>
              <a:rPr lang="en-US" dirty="0" smtClean="0"/>
              <a:t>Deficit in this area relates to impairment in decoding new words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64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*Rapid </a:t>
            </a:r>
            <a:r>
              <a:rPr lang="en-US" dirty="0" smtClean="0"/>
              <a:t>Symbolic Naming </a:t>
            </a:r>
            <a:r>
              <a:rPr lang="en-US" dirty="0" smtClean="0"/>
              <a:t>Composite </a:t>
            </a:r>
            <a:r>
              <a:rPr lang="en-US" dirty="0" smtClean="0"/>
              <a:t>Score (</a:t>
            </a:r>
            <a:r>
              <a:rPr lang="en-US" dirty="0" err="1" smtClean="0"/>
              <a:t>RsNCS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wo </a:t>
            </a:r>
            <a:r>
              <a:rPr lang="en-US" dirty="0" smtClean="0"/>
              <a:t>subtests: Rapid </a:t>
            </a:r>
            <a:r>
              <a:rPr lang="en-US" dirty="0" smtClean="0"/>
              <a:t>Digit </a:t>
            </a:r>
            <a:r>
              <a:rPr lang="en-US" dirty="0" smtClean="0"/>
              <a:t>Naming</a:t>
            </a:r>
            <a:r>
              <a:rPr lang="en-US" dirty="0" smtClean="0"/>
              <a:t>, Rapid </a:t>
            </a:r>
            <a:r>
              <a:rPr lang="en-US" dirty="0" smtClean="0"/>
              <a:t>Letter</a:t>
            </a:r>
            <a:r>
              <a:rPr lang="en-US" dirty="0" smtClean="0"/>
              <a:t> </a:t>
            </a:r>
            <a:r>
              <a:rPr lang="en-US" dirty="0" smtClean="0"/>
              <a:t>Naming</a:t>
            </a:r>
          </a:p>
          <a:p>
            <a:r>
              <a:rPr lang="en-US" dirty="0" smtClean="0"/>
              <a:t>Measures </a:t>
            </a:r>
            <a:r>
              <a:rPr lang="en-US" dirty="0" smtClean="0"/>
              <a:t>the abilities to retrieve phonological information from long-term memory and execute a sequence of operations quickly and repeatedly</a:t>
            </a:r>
          </a:p>
          <a:p>
            <a:r>
              <a:rPr lang="en-US" dirty="0" smtClean="0"/>
              <a:t>Poor performance is related to decreased fluency in reading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74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 </a:t>
            </a:r>
            <a:r>
              <a:rPr lang="en-US" dirty="0" smtClean="0"/>
              <a:t>non-Symbolic </a:t>
            </a:r>
            <a:r>
              <a:rPr lang="en-US" dirty="0"/>
              <a:t>Naming Composite Score (</a:t>
            </a:r>
            <a:r>
              <a:rPr lang="en-US" dirty="0" err="1" smtClean="0"/>
              <a:t>RnNCS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subtests:  Rapid Color Naming and Rapid Object Naming</a:t>
            </a:r>
          </a:p>
          <a:p>
            <a:r>
              <a:rPr lang="en-US" dirty="0" smtClean="0"/>
              <a:t>An alternative for young children not familiar with letters and numbers</a:t>
            </a:r>
          </a:p>
          <a:p>
            <a:r>
              <a:rPr lang="en-US" dirty="0" smtClean="0"/>
              <a:t>Measures the ability to retrieve phonological information from </a:t>
            </a:r>
            <a:r>
              <a:rPr lang="en-US" smtClean="0"/>
              <a:t>long-term memory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54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1609725"/>
            <a:ext cx="4846638" cy="484663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86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lasbergen.com/wp-content/gallery/cartoons-about-reading/bonus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995" y="0"/>
            <a:ext cx="827829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90291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learner will be able to discuss the basic sections of the CTOPP 2 and phonological processing</a:t>
            </a:r>
          </a:p>
          <a:p>
            <a:r>
              <a:rPr lang="en-US" dirty="0" smtClean="0"/>
              <a:t>The learner will be able to administer the core subtests of the CTOPP 2</a:t>
            </a:r>
          </a:p>
          <a:p>
            <a:r>
              <a:rPr lang="en-US" dirty="0" smtClean="0"/>
              <a:t>The learner will be able to score and interpret the core subtests of the CTOPP2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581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CTOPP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CTOPP assesses phonological awareness, phonological memory and rapid naming</a:t>
            </a:r>
          </a:p>
          <a:p>
            <a:r>
              <a:rPr lang="en-US" dirty="0" smtClean="0"/>
              <a:t>A deficit in one or more of these processes is viewed as the most common cause of reading disabilities</a:t>
            </a:r>
          </a:p>
          <a:p>
            <a:r>
              <a:rPr lang="en-US" dirty="0" smtClean="0"/>
              <a:t>2 Versions of test:</a:t>
            </a:r>
          </a:p>
          <a:p>
            <a:pPr marL="0" indent="0">
              <a:buNone/>
            </a:pPr>
            <a:r>
              <a:rPr lang="en-US" dirty="0" smtClean="0"/>
              <a:t>    1.  Ages 4-6  contains 9 core subtests and 1 	supplemental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2. Ages 7-24  contains 7 core subtests and 2 	supplemental</a:t>
            </a:r>
          </a:p>
          <a:p>
            <a:r>
              <a:rPr lang="en-US" dirty="0" smtClean="0"/>
              <a:t>Individual administration</a:t>
            </a:r>
          </a:p>
          <a:p>
            <a:r>
              <a:rPr lang="en-US" dirty="0" smtClean="0"/>
              <a:t>Requires about 30 minutes to administer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49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CTOPP 2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normative data collected in 2008 and 2009</a:t>
            </a:r>
          </a:p>
          <a:p>
            <a:r>
              <a:rPr lang="en-US" dirty="0" smtClean="0"/>
              <a:t>Eliminated “floor effects” in 5-6 year old version by addition of new items (may now administer CTOPP-2 to 2-4 year olds)</a:t>
            </a:r>
          </a:p>
          <a:p>
            <a:r>
              <a:rPr lang="en-US" dirty="0" smtClean="0"/>
              <a:t>New phonological awareness subtest for 7-24 year olds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623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239000" cy="1615440"/>
          </a:xfrm>
        </p:spPr>
        <p:txBody>
          <a:bodyPr>
            <a:noAutofit/>
          </a:bodyPr>
          <a:lstStyle/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Three </a:t>
            </a:r>
            <a:r>
              <a:rPr lang="en-US" sz="2800" dirty="0"/>
              <a:t>Kinds of Phonological Processing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Phonological Awareness-awareness of and access to the sound structure of his/her oral language for example, cat has three phonemes…</a:t>
            </a:r>
          </a:p>
          <a:p>
            <a:r>
              <a:rPr lang="en-US" dirty="0" smtClean="0"/>
              <a:t>Phonological Memory-coding information for temporary storage in working or short-term memory</a:t>
            </a:r>
          </a:p>
          <a:p>
            <a:r>
              <a:rPr lang="en-US" dirty="0" smtClean="0"/>
              <a:t>Rapid Naming-requires efficient retrieval of phonological information from long-term memory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00" y="5991224"/>
            <a:ext cx="952500" cy="86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637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Phonological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to an individual’s awareness of and access to the sound structure of his or her oral language</a:t>
            </a:r>
          </a:p>
          <a:p>
            <a:r>
              <a:rPr lang="en-US" dirty="0" smtClean="0"/>
              <a:t>Most important reason to assess is that there are clear implications for interventions</a:t>
            </a:r>
          </a:p>
          <a:p>
            <a:r>
              <a:rPr lang="en-US" dirty="0" smtClean="0"/>
              <a:t>To remediate, use reading approaches that feature systematic, explicit instruction in phonological awareness and phonemic decoding skills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83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Phonological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Refers to the coding of information phonologically for temporary storage in working or short-term memory</a:t>
            </a:r>
          </a:p>
          <a:p>
            <a:r>
              <a:rPr lang="en-US" dirty="0" smtClean="0"/>
              <a:t>Phonological memory impairments can constrain the ability to learn new written and spoken vocabulary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21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Naming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speech and processing of visual as well as phonological information</a:t>
            </a:r>
          </a:p>
          <a:p>
            <a:r>
              <a:rPr lang="en-US" dirty="0" smtClean="0"/>
              <a:t>Poor skills in rapid naming are an indicator of poor performance in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1305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784</TotalTime>
  <Words>1177</Words>
  <Application>Microsoft Office PowerPoint</Application>
  <PresentationFormat>On-screen Show (4:3)</PresentationFormat>
  <Paragraphs>131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Opulent</vt:lpstr>
      <vt:lpstr>Comprehensive Test of Phonological Processing</vt:lpstr>
      <vt:lpstr>Agenda</vt:lpstr>
      <vt:lpstr>Learner Objectives</vt:lpstr>
      <vt:lpstr>Overview of CTOPP 2</vt:lpstr>
      <vt:lpstr>CTOPP 2 Characteristics</vt:lpstr>
      <vt:lpstr>      Three Kinds of Phonological Processing </vt:lpstr>
      <vt:lpstr>Phonological Awareness</vt:lpstr>
      <vt:lpstr>Phonological Memory</vt:lpstr>
      <vt:lpstr>Rapid Naming</vt:lpstr>
      <vt:lpstr>Subtests</vt:lpstr>
      <vt:lpstr>Subtests cont.</vt:lpstr>
      <vt:lpstr>Subtests cont.</vt:lpstr>
      <vt:lpstr>Composites</vt:lpstr>
      <vt:lpstr>Uses of the CTOPP</vt:lpstr>
      <vt:lpstr>Examiner Qualification</vt:lpstr>
      <vt:lpstr>Testing Time</vt:lpstr>
      <vt:lpstr>Test Administration “Rules”</vt:lpstr>
      <vt:lpstr>Materials Needed</vt:lpstr>
      <vt:lpstr>Testing Procedures</vt:lpstr>
      <vt:lpstr>Entry Points/Ceilings</vt:lpstr>
      <vt:lpstr>Administration/Scoring</vt:lpstr>
      <vt:lpstr>Interpreting the CTOPP 2 Results Subtest Scores</vt:lpstr>
      <vt:lpstr>Composite Standard Scores</vt:lpstr>
      <vt:lpstr>Phonological Awareness Composite Score (PACS)</vt:lpstr>
      <vt:lpstr>Phonological Memory Composite (PMCS)</vt:lpstr>
      <vt:lpstr>*Rapid Symbolic Naming Composite Score (RsNCS)</vt:lpstr>
      <vt:lpstr>Rapid non-Symbolic Naming Composite Score (RnNCS)</vt:lpstr>
      <vt:lpstr>Practice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Test of Phonological Processing</dc:title>
  <dc:creator>Kenda Matson</dc:creator>
  <cp:lastModifiedBy>Kenda Matson</cp:lastModifiedBy>
  <cp:revision>36</cp:revision>
  <cp:lastPrinted>2011-04-29T14:46:17Z</cp:lastPrinted>
  <dcterms:created xsi:type="dcterms:W3CDTF">2011-04-12T15:00:02Z</dcterms:created>
  <dcterms:modified xsi:type="dcterms:W3CDTF">2013-02-28T17:16:29Z</dcterms:modified>
</cp:coreProperties>
</file>